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708" r:id="rId5"/>
  </p:sldMasterIdLst>
  <p:sldIdLst>
    <p:sldId id="256" r:id="rId6"/>
    <p:sldId id="273" r:id="rId7"/>
    <p:sldId id="258" r:id="rId8"/>
    <p:sldId id="259" r:id="rId9"/>
    <p:sldId id="286" r:id="rId10"/>
    <p:sldId id="265" r:id="rId11"/>
    <p:sldId id="278" r:id="rId12"/>
    <p:sldId id="268" r:id="rId13"/>
    <p:sldId id="279" r:id="rId14"/>
    <p:sldId id="285" r:id="rId15"/>
    <p:sldId id="280" r:id="rId16"/>
    <p:sldId id="281" r:id="rId17"/>
    <p:sldId id="266" r:id="rId18"/>
    <p:sldId id="271" r:id="rId19"/>
    <p:sldId id="272" r:id="rId20"/>
    <p:sldId id="274" r:id="rId21"/>
    <p:sldId id="275" r:id="rId22"/>
    <p:sldId id="276" r:id="rId23"/>
    <p:sldId id="283" r:id="rId24"/>
    <p:sldId id="277" r:id="rId25"/>
    <p:sldId id="264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1878" y="-8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EAA9-EAF0-4994-B9FE-DA0E762CA2B1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C2D3-C84D-4EB3-A18A-7A13F6E81D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4170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EAA9-EAF0-4994-B9FE-DA0E762CA2B1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C2D3-C84D-4EB3-A18A-7A13F6E81D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999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EAA9-EAF0-4994-B9FE-DA0E762CA2B1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C2D3-C84D-4EB3-A18A-7A13F6E81D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8471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EAA9-EAF0-4994-B9FE-DA0E762CA2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C2D3-C84D-4EB3-A18A-7A13F6E81D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2763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EAA9-EAF0-4994-B9FE-DA0E762CA2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C2D3-C84D-4EB3-A18A-7A13F6E81D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3765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EAA9-EAF0-4994-B9FE-DA0E762CA2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C2D3-C84D-4EB3-A18A-7A13F6E81D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5652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EAA9-EAF0-4994-B9FE-DA0E762CA2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C2D3-C84D-4EB3-A18A-7A13F6E81D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7035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EAA9-EAF0-4994-B9FE-DA0E762CA2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C2D3-C84D-4EB3-A18A-7A13F6E81D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4557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EAA9-EAF0-4994-B9FE-DA0E762CA2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C2D3-C84D-4EB3-A18A-7A13F6E81D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76721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EAA9-EAF0-4994-B9FE-DA0E762CA2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C2D3-C84D-4EB3-A18A-7A13F6E81D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58309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EAA9-EAF0-4994-B9FE-DA0E762CA2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C2D3-C84D-4EB3-A18A-7A13F6E81D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3582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EAA9-EAF0-4994-B9FE-DA0E762CA2B1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C2D3-C84D-4EB3-A18A-7A13F6E81D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14378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EAA9-EAF0-4994-B9FE-DA0E762CA2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C2D3-C84D-4EB3-A18A-7A13F6E81D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96378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EAA9-EAF0-4994-B9FE-DA0E762CA2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C2D3-C84D-4EB3-A18A-7A13F6E81D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93287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EAA9-EAF0-4994-B9FE-DA0E762CA2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C2D3-C84D-4EB3-A18A-7A13F6E81D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5954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EAA9-EAF0-4994-B9FE-DA0E762CA2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C2D3-C84D-4EB3-A18A-7A13F6E81D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76585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EAA9-EAF0-4994-B9FE-DA0E762CA2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C2D3-C84D-4EB3-A18A-7A13F6E81D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21171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EAA9-EAF0-4994-B9FE-DA0E762CA2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C2D3-C84D-4EB3-A18A-7A13F6E81D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38377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EAA9-EAF0-4994-B9FE-DA0E762CA2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C2D3-C84D-4EB3-A18A-7A13F6E81D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58614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EAA9-EAF0-4994-B9FE-DA0E762CA2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C2D3-C84D-4EB3-A18A-7A13F6E81D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03932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EAA9-EAF0-4994-B9FE-DA0E762CA2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C2D3-C84D-4EB3-A18A-7A13F6E81D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43543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EAA9-EAF0-4994-B9FE-DA0E762CA2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C2D3-C84D-4EB3-A18A-7A13F6E81D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8095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EAA9-EAF0-4994-B9FE-DA0E762CA2B1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C2D3-C84D-4EB3-A18A-7A13F6E81D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40418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EAA9-EAF0-4994-B9FE-DA0E762CA2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C2D3-C84D-4EB3-A18A-7A13F6E81D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39625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EAA9-EAF0-4994-B9FE-DA0E762CA2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C2D3-C84D-4EB3-A18A-7A13F6E81D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93553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EAA9-EAF0-4994-B9FE-DA0E762CA2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C2D3-C84D-4EB3-A18A-7A13F6E81D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77809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EAA9-EAF0-4994-B9FE-DA0E762CA2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C2D3-C84D-4EB3-A18A-7A13F6E81D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16765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EAA9-EAF0-4994-B9FE-DA0E762CA2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C2D3-C84D-4EB3-A18A-7A13F6E81D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72077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EAA9-EAF0-4994-B9FE-DA0E762CA2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C2D3-C84D-4EB3-A18A-7A13F6E81D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79810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EAA9-EAF0-4994-B9FE-DA0E762CA2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C2D3-C84D-4EB3-A18A-7A13F6E81D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46644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EAA9-EAF0-4994-B9FE-DA0E762CA2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C2D3-C84D-4EB3-A18A-7A13F6E81D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74696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EAA9-EAF0-4994-B9FE-DA0E762CA2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C2D3-C84D-4EB3-A18A-7A13F6E81D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81503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EAA9-EAF0-4994-B9FE-DA0E762CA2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C2D3-C84D-4EB3-A18A-7A13F6E81D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5779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EAA9-EAF0-4994-B9FE-DA0E762CA2B1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C2D3-C84D-4EB3-A18A-7A13F6E81D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96907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EAA9-EAF0-4994-B9FE-DA0E762CA2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C2D3-C84D-4EB3-A18A-7A13F6E81D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89543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EAA9-EAF0-4994-B9FE-DA0E762CA2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C2D3-C84D-4EB3-A18A-7A13F6E81D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12328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EAA9-EAF0-4994-B9FE-DA0E762CA2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C2D3-C84D-4EB3-A18A-7A13F6E81D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7968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EAA9-EAF0-4994-B9FE-DA0E762CA2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C2D3-C84D-4EB3-A18A-7A13F6E81D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45713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EAA9-EAF0-4994-B9FE-DA0E762CA2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C2D3-C84D-4EB3-A18A-7A13F6E81D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82152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EAA9-EAF0-4994-B9FE-DA0E762CA2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C2D3-C84D-4EB3-A18A-7A13F6E81D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44285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EAA9-EAF0-4994-B9FE-DA0E762CA2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C2D3-C84D-4EB3-A18A-7A13F6E81D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67252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EAA9-EAF0-4994-B9FE-DA0E762CA2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C2D3-C84D-4EB3-A18A-7A13F6E81D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20514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EAA9-EAF0-4994-B9FE-DA0E762CA2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C2D3-C84D-4EB3-A18A-7A13F6E81D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74082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EAA9-EAF0-4994-B9FE-DA0E762CA2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C2D3-C84D-4EB3-A18A-7A13F6E81D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4100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EAA9-EAF0-4994-B9FE-DA0E762CA2B1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C2D3-C84D-4EB3-A18A-7A13F6E81D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3658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EAA9-EAF0-4994-B9FE-DA0E762CA2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C2D3-C84D-4EB3-A18A-7A13F6E81D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93009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EAA9-EAF0-4994-B9FE-DA0E762CA2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C2D3-C84D-4EB3-A18A-7A13F6E81D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96869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EAA9-EAF0-4994-B9FE-DA0E762CA2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C2D3-C84D-4EB3-A18A-7A13F6E81D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78364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EAA9-EAF0-4994-B9FE-DA0E762CA2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C2D3-C84D-4EB3-A18A-7A13F6E81D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79166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EAA9-EAF0-4994-B9FE-DA0E762CA2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C2D3-C84D-4EB3-A18A-7A13F6E81D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20271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EAA9-EAF0-4994-B9FE-DA0E762CA2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C2D3-C84D-4EB3-A18A-7A13F6E81D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0590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EAA9-EAF0-4994-B9FE-DA0E762CA2B1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C2D3-C84D-4EB3-A18A-7A13F6E81D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4683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EAA9-EAF0-4994-B9FE-DA0E762CA2B1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C2D3-C84D-4EB3-A18A-7A13F6E81D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4522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EAA9-EAF0-4994-B9FE-DA0E762CA2B1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C2D3-C84D-4EB3-A18A-7A13F6E81D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0347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EAA9-EAF0-4994-B9FE-DA0E762CA2B1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C2D3-C84D-4EB3-A18A-7A13F6E81D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656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7EAA9-EAF0-4994-B9FE-DA0E762CA2B1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8C2D3-C84D-4EB3-A18A-7A13F6E81D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1734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7EAA9-EAF0-4994-B9FE-DA0E762CA2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8C2D3-C84D-4EB3-A18A-7A13F6E81D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1774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7EAA9-EAF0-4994-B9FE-DA0E762CA2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8C2D3-C84D-4EB3-A18A-7A13F6E81D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73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7EAA9-EAF0-4994-B9FE-DA0E762CA2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8C2D3-C84D-4EB3-A18A-7A13F6E81D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2881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7EAA9-EAF0-4994-B9FE-DA0E762CA2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8C2D3-C84D-4EB3-A18A-7A13F6E81D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3195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0;&#1089;&#1090;&#1086;&#1088;&#1080;&#1103;-&#1074;&#1077;&#1097;&#1077;&#1081;.&#1088;&#1092;/konstruktsii/istoriya-ulichnyih-fonarey.html" TargetMode="External"/><Relationship Id="rId2" Type="http://schemas.openxmlformats.org/officeDocument/2006/relationships/hyperlink" Target="https://i.mycdn.me/i?r=AzEPZsRbOZEKgBhR0XGMT1Rk1c0nQZwM6wphHa6lbDMCcqaKTM5SRkZCeTgDn6uOyi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andex.ru/search/?text=&#1048;&#1089;&#1090;&#1086;&#1088;&#1080;&#1103;+&#1089;&#1086;&#1079;&#1076;&#1072;&#1085;&#1080;&#1103;+&#1092;&#1086;&#1072;&#1084;&#1080;&#1088;&#1072;&#1085;&#1072;&amp;lr=11094&amp;clid=9403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13567" y="263047"/>
            <a:ext cx="11035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МОБУ  «Кумакская  СОШ» Соль-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Илецкого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городского  округа  Оренбургской  области</a:t>
            </a:r>
            <a:endParaRPr lang="ru-RU" sz="2000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7238" y="3106455"/>
            <a:ext cx="9781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Секция  эстетического  и  технологического  направлений</a:t>
            </a:r>
            <a:endParaRPr lang="ru-RU" sz="2400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51282" y="4384110"/>
            <a:ext cx="59862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Жубанышева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Аружан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6 класс</a:t>
            </a:r>
          </a:p>
          <a:p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Тургаева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Гульжамал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Улановна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учитель  начальных  классов МОБУ  «Кумакская  СОШ»</a:t>
            </a:r>
          </a:p>
          <a:p>
            <a:r>
              <a:rPr lang="ru-RU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Кумакское  2023 г.</a:t>
            </a:r>
            <a:endParaRPr lang="ru-RU" sz="2000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04034" y="1320596"/>
            <a:ext cx="735970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kern="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Проектная </a:t>
            </a:r>
            <a:r>
              <a:rPr lang="ru-RU" sz="3200" b="1" kern="0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работа</a:t>
            </a:r>
            <a:br>
              <a:rPr lang="ru-RU" sz="3200" b="1" kern="0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200" b="1" kern="0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на тему: </a:t>
            </a:r>
            <a:br>
              <a:rPr lang="ru-RU" sz="3200" b="1" kern="0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200" b="1" kern="0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3200" b="1" kern="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«История уличного фонаря» 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630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4435" y="338499"/>
            <a:ext cx="69519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C000"/>
                </a:solidFill>
                <a:latin typeface="Open Sans"/>
              </a:rPr>
              <a:t>Что касается России, то здесь уличное освещение появилось благодаря Петру I. В 1706 году император, празднуя победу над </a:t>
            </a:r>
            <a:r>
              <a:rPr lang="ru-RU" sz="2400" dirty="0" smtClean="0">
                <a:solidFill>
                  <a:srgbClr val="FFC000"/>
                </a:solidFill>
                <a:latin typeface="Open Sans"/>
              </a:rPr>
              <a:t>шведами, </a:t>
            </a:r>
            <a:r>
              <a:rPr lang="ru-RU" sz="2400" dirty="0">
                <a:solidFill>
                  <a:srgbClr val="FFC000"/>
                </a:solidFill>
                <a:latin typeface="Open Sans"/>
              </a:rPr>
              <a:t>распорядился вывесить фонари на фасадах домов вокруг Петропавловской крепости. Спустя двенадцать лет фонари осветили улицы Петербурга</a:t>
            </a:r>
            <a:r>
              <a:rPr lang="ru-RU" sz="2400" dirty="0" smtClean="0">
                <a:solidFill>
                  <a:srgbClr val="FFC000"/>
                </a:solidFill>
                <a:latin typeface="Open Sans"/>
              </a:rPr>
              <a:t>.</a:t>
            </a:r>
            <a:endParaRPr lang="ru-RU" sz="2400" dirty="0">
              <a:solidFill>
                <a:srgbClr val="FFC000"/>
              </a:solidFill>
            </a:endParaRPr>
          </a:p>
        </p:txBody>
      </p:sp>
      <p:pic>
        <p:nvPicPr>
          <p:cNvPr id="2050" name="Picture 2" descr="История уличных фонар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06379" y="269245"/>
            <a:ext cx="3168503" cy="23792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4809994" y="3123379"/>
            <a:ext cx="725256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C000"/>
                </a:solidFill>
                <a:latin typeface="Open Sans"/>
              </a:rPr>
              <a:t>Поистине невероятным событием стало изобретение электрического освещения. Первая в мире лампа накаливания была создана русским электротехником Александром Лодыгиным. </a:t>
            </a:r>
            <a:r>
              <a:rPr lang="ru-RU" sz="2400" dirty="0" smtClean="0">
                <a:solidFill>
                  <a:srgbClr val="FFC000"/>
                </a:solidFill>
                <a:latin typeface="Open Sans"/>
              </a:rPr>
              <a:t>Спустя </a:t>
            </a:r>
            <a:r>
              <a:rPr lang="ru-RU" sz="2400" dirty="0">
                <a:solidFill>
                  <a:srgbClr val="FFC000"/>
                </a:solidFill>
                <a:latin typeface="Open Sans"/>
              </a:rPr>
              <a:t>несколько лет американец Томас Эдисон представил лампочку, которая лучше освещала и при этом была недорогой в производстве. Несомненно, это изобретение вытеснило газовые фонари с городских улиц.</a:t>
            </a:r>
            <a:endParaRPr lang="ru-RU" sz="2400" dirty="0">
              <a:solidFill>
                <a:srgbClr val="FFC000"/>
              </a:solidFill>
            </a:endParaRPr>
          </a:p>
        </p:txBody>
      </p:sp>
      <p:pic>
        <p:nvPicPr>
          <p:cNvPr id="2052" name="Picture 4" descr="История уличных фонаре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1119" y="3036809"/>
            <a:ext cx="2949883" cy="35894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55494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62599" y="924758"/>
            <a:ext cx="10306462" cy="383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 </a:t>
            </a:r>
            <a:r>
              <a:rPr lang="ru-RU" sz="2800" b="1" dirty="0" smtClean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История </a:t>
            </a:r>
            <a:r>
              <a:rPr lang="ru-RU" sz="2800" b="1" dirty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использования гофрированного картона насчитывает более ста лет</a:t>
            </a:r>
            <a:r>
              <a:rPr lang="ru-RU" sz="2800" dirty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. Его появление связано с необходимостью создания упаковки, обеспечивающей защиту товара от механических воздействий</a:t>
            </a:r>
            <a:r>
              <a:rPr lang="ru-RU" sz="2800" dirty="0" smtClean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2800" b="1" dirty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Первый станок для изготовления гофрокартона был изобретен в США в 1881 </a:t>
            </a:r>
            <a:r>
              <a:rPr lang="ru-RU" sz="2800" b="1" dirty="0" smtClean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г.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В </a:t>
            </a:r>
            <a:r>
              <a:rPr lang="ru-RU" sz="2800" dirty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начале XX века гофрированный картон выпускали по всему миру. В России он стал известен в 1907 году.</a:t>
            </a:r>
            <a:r>
              <a:rPr lang="ru-RU" sz="2000" dirty="0">
                <a:solidFill>
                  <a:srgbClr val="FFC000"/>
                </a:solidFill>
                <a:ea typeface="Calibri"/>
                <a:cs typeface="Times New Roman"/>
              </a:rPr>
              <a:t> </a:t>
            </a:r>
          </a:p>
          <a:p>
            <a:endParaRPr lang="ru-RU" dirty="0"/>
          </a:p>
        </p:txBody>
      </p:sp>
      <p:pic>
        <p:nvPicPr>
          <p:cNvPr id="8" name="Рисунок 7" descr="C:\Users\1\Desktop\мебель в цвете\Corrugated_iron_manual_rolle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3503" y="4569918"/>
            <a:ext cx="2728053" cy="18470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6125715" y="5668583"/>
            <a:ext cx="38847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C000"/>
                </a:solidFill>
                <a:latin typeface="Times New Roman"/>
                <a:ea typeface="Times New Roman"/>
              </a:rPr>
              <a:t>Первый станок для изготовления гофрированного картона.1881г.</a:t>
            </a:r>
            <a:endParaRPr lang="ru-RU" sz="2000" dirty="0">
              <a:solidFill>
                <a:srgbClr val="FFC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09381" y="246521"/>
            <a:ext cx="8187846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3200" b="1" dirty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История создания  гофрокартона</a:t>
            </a:r>
            <a:endParaRPr lang="ru-RU" sz="2400" dirty="0">
              <a:solidFill>
                <a:srgbClr val="FFC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743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2838" y="764273"/>
            <a:ext cx="11924781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rgbClr val="FFC000"/>
                </a:solidFill>
                <a:latin typeface="sans-narrow"/>
              </a:rPr>
              <a:t>Фоамиран</a:t>
            </a:r>
            <a:r>
              <a:rPr lang="ru-RU" sz="2400" dirty="0">
                <a:solidFill>
                  <a:srgbClr val="FFC000"/>
                </a:solidFill>
                <a:latin typeface="sans-narrow"/>
              </a:rPr>
              <a:t> был изобретен в рамках космической программы НАСА. Его первым </a:t>
            </a:r>
            <a:r>
              <a:rPr lang="ru-RU" sz="2400" dirty="0">
                <a:solidFill>
                  <a:srgbClr val="002060"/>
                </a:solidFill>
                <a:latin typeface="sans-narrow"/>
              </a:rPr>
              <a:t>названием </a:t>
            </a:r>
            <a:r>
              <a:rPr lang="ru-RU" sz="2400" dirty="0">
                <a:solidFill>
                  <a:srgbClr val="FFC000"/>
                </a:solidFill>
                <a:latin typeface="sans-narrow"/>
              </a:rPr>
              <a:t>стало </a:t>
            </a:r>
            <a:r>
              <a:rPr lang="ru-RU" sz="2400" dirty="0" err="1">
                <a:solidFill>
                  <a:srgbClr val="FFC000"/>
                </a:solidFill>
                <a:latin typeface="sans-narrow"/>
              </a:rPr>
              <a:t>Memory</a:t>
            </a:r>
            <a:r>
              <a:rPr lang="ru-RU" sz="2400" dirty="0">
                <a:solidFill>
                  <a:srgbClr val="FFC000"/>
                </a:solidFill>
                <a:latin typeface="sans-narrow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sans-narrow"/>
              </a:rPr>
              <a:t>Foam</a:t>
            </a:r>
            <a:r>
              <a:rPr lang="ru-RU" sz="2400" dirty="0">
                <a:solidFill>
                  <a:srgbClr val="FFC000"/>
                </a:solidFill>
                <a:latin typeface="sans-narrow"/>
              </a:rPr>
              <a:t> - </a:t>
            </a:r>
            <a:r>
              <a:rPr lang="ru-RU" sz="2400" dirty="0" err="1">
                <a:solidFill>
                  <a:srgbClr val="FFC000"/>
                </a:solidFill>
                <a:latin typeface="sans-narrow"/>
              </a:rPr>
              <a:t>Memory</a:t>
            </a:r>
            <a:r>
              <a:rPr lang="ru-RU" sz="2400" dirty="0">
                <a:solidFill>
                  <a:srgbClr val="FFC000"/>
                </a:solidFill>
                <a:latin typeface="sans-narrow"/>
              </a:rPr>
              <a:t> (память) указывает на его способность </a:t>
            </a:r>
            <a:r>
              <a:rPr lang="ru-RU" sz="2400" dirty="0" smtClean="0">
                <a:solidFill>
                  <a:srgbClr val="002060"/>
                </a:solidFill>
                <a:latin typeface="sans-narrow"/>
              </a:rPr>
              <a:t>запоминать</a:t>
            </a:r>
            <a:r>
              <a:rPr lang="ru-RU" sz="2400" dirty="0" smtClean="0">
                <a:solidFill>
                  <a:srgbClr val="FFC000"/>
                </a:solidFill>
                <a:latin typeface="sans-narrow"/>
              </a:rPr>
              <a:t> </a:t>
            </a:r>
            <a:r>
              <a:rPr lang="ru-RU" sz="2400" dirty="0">
                <a:solidFill>
                  <a:srgbClr val="FFC000"/>
                </a:solidFill>
                <a:latin typeface="sans-narrow"/>
              </a:rPr>
              <a:t>и сохранять форму, а </a:t>
            </a:r>
            <a:r>
              <a:rPr lang="ru-RU" sz="2400" dirty="0" err="1">
                <a:solidFill>
                  <a:srgbClr val="FFC000"/>
                </a:solidFill>
                <a:latin typeface="sans-narrow"/>
              </a:rPr>
              <a:t>Foam</a:t>
            </a:r>
            <a:r>
              <a:rPr lang="ru-RU" sz="2400" dirty="0">
                <a:solidFill>
                  <a:srgbClr val="FFC000"/>
                </a:solidFill>
                <a:latin typeface="sans-narrow"/>
              </a:rPr>
              <a:t> с английского переводится как "пена, пузырьки", то есть по-английски он так и называется - "пена с памятью формы". Полученный </a:t>
            </a:r>
            <a:r>
              <a:rPr lang="ru-RU" sz="2400" dirty="0" smtClean="0">
                <a:solidFill>
                  <a:srgbClr val="FFC000"/>
                </a:solidFill>
                <a:latin typeface="sans-narrow"/>
              </a:rPr>
              <a:t>материал </a:t>
            </a:r>
            <a:r>
              <a:rPr lang="ru-RU" sz="2400" dirty="0">
                <a:solidFill>
                  <a:srgbClr val="FFC000"/>
                </a:solidFill>
                <a:latin typeface="sans-narrow"/>
              </a:rPr>
              <a:t>сразу же стали использовать в интерьерах космических кораблей, а также в отделке кресел для космонавтов. Скоро  сфера его применения расширилась. Сейчас </a:t>
            </a:r>
            <a:r>
              <a:rPr lang="ru-RU" sz="2400" dirty="0" err="1">
                <a:solidFill>
                  <a:srgbClr val="FFC000"/>
                </a:solidFill>
                <a:latin typeface="sans-narrow"/>
              </a:rPr>
              <a:t>фоамиран</a:t>
            </a:r>
            <a:r>
              <a:rPr lang="ru-RU" sz="2400" dirty="0">
                <a:solidFill>
                  <a:srgbClr val="FFC000"/>
                </a:solidFill>
                <a:latin typeface="sans-narrow"/>
              </a:rPr>
              <a:t> является очень популярным материалом для рукоделия и творчества. Из него делают искусственные цветы, бабочек для украшения интерьера, детские </a:t>
            </a:r>
            <a:r>
              <a:rPr lang="ru-RU" sz="2400" dirty="0" err="1">
                <a:solidFill>
                  <a:srgbClr val="FFC000"/>
                </a:solidFill>
                <a:latin typeface="sans-narrow"/>
              </a:rPr>
              <a:t>пазлы</a:t>
            </a:r>
            <a:r>
              <a:rPr lang="ru-RU" sz="2400" dirty="0">
                <a:solidFill>
                  <a:srgbClr val="FFC000"/>
                </a:solidFill>
                <a:latin typeface="sans-narrow"/>
              </a:rPr>
              <a:t>  и элементы маскарадных костюмов</a:t>
            </a:r>
            <a:r>
              <a:rPr lang="ru-RU" sz="2400" dirty="0" smtClean="0">
                <a:solidFill>
                  <a:srgbClr val="FFC000"/>
                </a:solidFill>
                <a:latin typeface="sans-narrow"/>
              </a:rPr>
              <a:t>. </a:t>
            </a:r>
            <a:r>
              <a:rPr lang="ru-RU" sz="2400" dirty="0">
                <a:solidFill>
                  <a:srgbClr val="FFC000"/>
                </a:solidFill>
                <a:latin typeface="sans-narrow"/>
              </a:rPr>
              <a:t>Это современный, безопасный и удобный в использовании материал.</a:t>
            </a:r>
            <a:r>
              <a:rPr lang="ru-RU" sz="2000" dirty="0">
                <a:solidFill>
                  <a:srgbClr val="FFC000"/>
                </a:solidFill>
                <a:latin typeface="sans-narrow"/>
              </a:rPr>
              <a:t> </a:t>
            </a:r>
          </a:p>
          <a:p>
            <a:endParaRPr lang="ru-RU" dirty="0">
              <a:solidFill>
                <a:srgbClr val="FFC000"/>
              </a:solidFill>
              <a:latin typeface="sans-narrow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23203" y="179498"/>
            <a:ext cx="57230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C000">
                    <a:lumMod val="60000"/>
                    <a:lumOff val="40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История создания </a:t>
            </a:r>
            <a:r>
              <a:rPr lang="ru-RU" sz="3200" b="1" dirty="0" err="1">
                <a:solidFill>
                  <a:srgbClr val="FFC000">
                    <a:lumMod val="60000"/>
                    <a:lumOff val="40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фоамирана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115" y="4672207"/>
            <a:ext cx="3178846" cy="2029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139" r="1237" b="18001"/>
          <a:stretch/>
        </p:blipFill>
        <p:spPr bwMode="auto">
          <a:xfrm>
            <a:off x="7210817" y="4672208"/>
            <a:ext cx="3771900" cy="20296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99253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31721" y="1883236"/>
            <a:ext cx="812665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80000"/>
              <a:buFont typeface="Wingdings" pitchFamily="2" charset="2"/>
              <a:buChar char="Ø"/>
              <a:defRPr/>
            </a:pPr>
            <a:r>
              <a:rPr lang="ru-RU" sz="4000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Изучу аналоги</a:t>
            </a: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80000"/>
              <a:buFont typeface="Wingdings" pitchFamily="2" charset="2"/>
              <a:buChar char="Ø"/>
              <a:defRPr/>
            </a:pPr>
            <a:r>
              <a:rPr lang="ru-RU" sz="4000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Составлю план</a:t>
            </a: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80000"/>
              <a:buFont typeface="Wingdings" pitchFamily="2" charset="2"/>
              <a:buChar char="Ø"/>
              <a:defRPr/>
            </a:pPr>
            <a:r>
              <a:rPr lang="ru-RU" sz="4000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Создам </a:t>
            </a:r>
            <a:r>
              <a:rPr lang="ru-RU" sz="4000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уличный фонарь, </a:t>
            </a:r>
            <a:r>
              <a:rPr lang="ru-RU" sz="4000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удобный в эксплуатации. </a:t>
            </a: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80000"/>
              <a:buFont typeface="Wingdings" pitchFamily="2" charset="2"/>
              <a:buChar char="Ø"/>
              <a:defRPr/>
            </a:pPr>
            <a:r>
              <a:rPr lang="ru-RU" sz="4000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  <a:hlinkClick r:id="" action="ppaction://noaction"/>
              </a:rPr>
              <a:t>Использую</a:t>
            </a:r>
            <a:r>
              <a:rPr lang="ru-RU" sz="4000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фотоснимки, </a:t>
            </a:r>
            <a:r>
              <a:rPr lang="ru-RU" sz="4000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  <a:hlinkClick r:id="" action="ppaction://noaction"/>
              </a:rPr>
              <a:t>ресурсы Интернет</a:t>
            </a:r>
            <a:endParaRPr lang="ru-RU" sz="4000" kern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9299" y="726162"/>
            <a:ext cx="76314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МЕТОДЫ ИССЛЕДОВАНИЯ</a:t>
            </a:r>
            <a:endParaRPr lang="ru-RU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382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\Desktop\НПК\Новая папка\IMG_20200301_15371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527" t="24640" r="473" b="5741"/>
          <a:stretch/>
        </p:blipFill>
        <p:spPr bwMode="auto">
          <a:xfrm>
            <a:off x="3409266" y="1554829"/>
            <a:ext cx="5634525" cy="3392952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258850" y="405152"/>
            <a:ext cx="28857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  <a:latin typeface="Times New Roman"/>
                <a:ea typeface="Times New Roman"/>
              </a:rPr>
              <a:t>Этапы работы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07454" y="5862274"/>
            <a:ext cx="755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C000"/>
                </a:solidFill>
                <a:latin typeface="Times New Roman"/>
                <a:ea typeface="Times New Roman"/>
              </a:rPr>
              <a:t>Подготовка  материалов  для  изготовления  поделки</a:t>
            </a:r>
            <a:endParaRPr lang="ru-RU" sz="2400" b="1" dirty="0">
              <a:solidFill>
                <a:srgbClr val="FFC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4061" y="446833"/>
            <a:ext cx="65274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  <a:endParaRPr lang="ru-RU" sz="6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827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7275" y="385454"/>
            <a:ext cx="65274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endParaRPr lang="ru-RU" sz="6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39978" y="5323655"/>
            <a:ext cx="52230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C000"/>
                </a:solidFill>
                <a:latin typeface="Times New Roman"/>
                <a:ea typeface="Times New Roman"/>
              </a:rPr>
              <a:t>Разметка  деталей,  вырезание </a:t>
            </a:r>
            <a:endParaRPr lang="ru-RU" sz="2800" b="1" dirty="0">
              <a:solidFill>
                <a:srgbClr val="FFC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699" r="13390" b="16580"/>
          <a:stretch/>
        </p:blipFill>
        <p:spPr>
          <a:xfrm>
            <a:off x="2685006" y="842729"/>
            <a:ext cx="3707925" cy="39797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03" t="26301" r="3893" b="18062"/>
          <a:stretch/>
        </p:blipFill>
        <p:spPr>
          <a:xfrm>
            <a:off x="6751527" y="842730"/>
            <a:ext cx="4533613" cy="39797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52531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215781" y="4989739"/>
            <a:ext cx="32179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C000"/>
                </a:solidFill>
                <a:latin typeface="Times New Roman"/>
                <a:ea typeface="Times New Roman"/>
              </a:rPr>
              <a:t>Сборка  деталей</a:t>
            </a:r>
            <a:endParaRPr lang="ru-RU" sz="3200" b="1" dirty="0">
              <a:solidFill>
                <a:srgbClr val="FFC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949" t="18859" r="15505" b="21376"/>
          <a:stretch/>
        </p:blipFill>
        <p:spPr>
          <a:xfrm>
            <a:off x="5073041" y="651515"/>
            <a:ext cx="3360672" cy="3641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730" r="10224" b="10354"/>
          <a:stretch/>
        </p:blipFill>
        <p:spPr>
          <a:xfrm>
            <a:off x="1779566" y="651515"/>
            <a:ext cx="3068008" cy="36869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28" t="18447" r="11624" b="19948"/>
          <a:stretch/>
        </p:blipFill>
        <p:spPr>
          <a:xfrm>
            <a:off x="8743167" y="719099"/>
            <a:ext cx="3356976" cy="35736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63818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97036" y="5295472"/>
            <a:ext cx="68218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C000"/>
                </a:solidFill>
                <a:latin typeface="Times New Roman"/>
                <a:ea typeface="Times New Roman"/>
              </a:rPr>
              <a:t>Оклеивание  </a:t>
            </a:r>
            <a:r>
              <a:rPr lang="ru-RU" sz="3200" b="1" dirty="0" smtClean="0">
                <a:solidFill>
                  <a:srgbClr val="FFC000"/>
                </a:solidFill>
                <a:latin typeface="Times New Roman"/>
                <a:ea typeface="Times New Roman"/>
              </a:rPr>
              <a:t>изделия  </a:t>
            </a:r>
            <a:r>
              <a:rPr lang="ru-RU" sz="3200" b="1" dirty="0" err="1" smtClean="0">
                <a:solidFill>
                  <a:srgbClr val="FFC000"/>
                </a:solidFill>
                <a:latin typeface="Times New Roman"/>
                <a:ea typeface="Times New Roman"/>
              </a:rPr>
              <a:t>фоамираном</a:t>
            </a:r>
            <a:r>
              <a:rPr lang="ru-RU" sz="3200" b="1" dirty="0" smtClean="0">
                <a:solidFill>
                  <a:srgbClr val="FFC000"/>
                </a:solidFill>
                <a:latin typeface="Times New Roman"/>
                <a:ea typeface="Times New Roman"/>
              </a:rPr>
              <a:t>.</a:t>
            </a:r>
            <a:endParaRPr lang="ru-RU" sz="3200" b="1" dirty="0">
              <a:solidFill>
                <a:srgbClr val="FFC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447" r="6615" b="17443"/>
          <a:stretch/>
        </p:blipFill>
        <p:spPr>
          <a:xfrm>
            <a:off x="2706674" y="440012"/>
            <a:ext cx="4803231" cy="4396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333" r="9249" b="11754"/>
          <a:stretch/>
        </p:blipFill>
        <p:spPr>
          <a:xfrm>
            <a:off x="7957724" y="440012"/>
            <a:ext cx="3994604" cy="4396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04434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r="10950" b="14321"/>
          <a:stretch/>
        </p:blipFill>
        <p:spPr>
          <a:xfrm>
            <a:off x="1820710" y="1189972"/>
            <a:ext cx="3074051" cy="3682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761" b="19846"/>
          <a:stretch/>
        </p:blipFill>
        <p:spPr>
          <a:xfrm>
            <a:off x="5290421" y="1189972"/>
            <a:ext cx="3371092" cy="37828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385" t="13389" r="16593" b="12515"/>
          <a:stretch/>
        </p:blipFill>
        <p:spPr>
          <a:xfrm>
            <a:off x="9018740" y="1189972"/>
            <a:ext cx="2796027" cy="37828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2907309" y="5359807"/>
            <a:ext cx="715401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иЗготовление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декоративных деталей изделия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58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94762" y="262840"/>
            <a:ext cx="8605380" cy="3801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500"/>
              </a:spcAft>
            </a:pPr>
            <a:r>
              <a:rPr lang="ru-RU" sz="2000" b="1" dirty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Заключение</a:t>
            </a:r>
            <a:r>
              <a:rPr lang="ru-RU" sz="2000" b="1" dirty="0" smtClean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600" dirty="0" smtClean="0">
              <a:solidFill>
                <a:srgbClr val="FFC000"/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500"/>
              </a:spcAft>
            </a:pPr>
            <a:r>
              <a:rPr lang="ru-RU" dirty="0" smtClean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Итак,  фонарь  готов. В  целом  изделие, как  и  задумано,  получилось  красивым,  практичным. Работа   выполнена  качественно, с  душевной  теплотой. Все  используемые  материалы  и  инструменты  доступны. Затраты  на  изготовление  невелики. Аналогичное  изделие  в  магазине  будет  стоить  в  разы  дороже.  Фонарь получился  универсальным, практичным. Для того, чтобы фонарь выполнял свою функцию освещения, я  использовала гирлянду на батарейках. Его можно использовать для создания уюта в комнате, для  освещения праздничного стола. Он  украсит  мою комнату.</a:t>
            </a:r>
            <a:endParaRPr lang="ru-RU" sz="2000" dirty="0" smtClean="0">
              <a:solidFill>
                <a:srgbClr val="FFC000"/>
              </a:solidFill>
              <a:ea typeface="Calibri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6614" y="4143764"/>
            <a:ext cx="1053438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2000" dirty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Работа  над  э</a:t>
            </a:r>
            <a:r>
              <a:rPr lang="ru-RU" sz="2000" dirty="0" smtClean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тим  </a:t>
            </a:r>
            <a:r>
              <a:rPr lang="ru-RU" sz="2000" dirty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проектом  была  для меня очень интересной.</a:t>
            </a:r>
            <a:endParaRPr lang="ru-RU" dirty="0">
              <a:solidFill>
                <a:srgbClr val="FFC000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ru-RU" sz="2000" dirty="0" smtClean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Я  </a:t>
            </a:r>
            <a:r>
              <a:rPr lang="ru-RU" sz="2000" dirty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узнала  историю </a:t>
            </a:r>
            <a:r>
              <a:rPr lang="ru-RU" sz="2000" dirty="0" smtClean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фонаря, гофрокартона и </a:t>
            </a:r>
            <a:r>
              <a:rPr lang="ru-RU" sz="2000" dirty="0" err="1" smtClean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фоамирана</a:t>
            </a:r>
            <a:r>
              <a:rPr lang="ru-RU" sz="2000" dirty="0" smtClean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2000" dirty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Мне хотелось испытать себя, попробовать свои силы  и дизайнерские возможности, возможности работать с различными материалами и я думаю что мне удалось выполнить задуманное.</a:t>
            </a:r>
            <a:endParaRPr lang="ru-RU" dirty="0">
              <a:solidFill>
                <a:srgbClr val="FFC000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ru-RU" sz="2000" dirty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    Цель  достигнута,  я  сделала  </a:t>
            </a:r>
            <a:r>
              <a:rPr lang="ru-RU" sz="2000" dirty="0" smtClean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фонарь по дизайну, похожий на уличный и выполняющий свою функцию.</a:t>
            </a:r>
            <a:endParaRPr lang="ru-RU" dirty="0">
              <a:solidFill>
                <a:srgbClr val="FFC000"/>
              </a:solidFill>
              <a:ea typeface="Calibri"/>
              <a:cs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99" t="18448" r="17529" b="16529"/>
          <a:stretch/>
        </p:blipFill>
        <p:spPr>
          <a:xfrm>
            <a:off x="231732" y="404107"/>
            <a:ext cx="2964591" cy="35415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20865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1715" y="1099429"/>
            <a:ext cx="8091814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Ночь  темна. Уж  солнца  нет.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Чтобы  ночь  пришла  без  бед,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Нужен  людям  маячок-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Одноногий  светлячок.</a:t>
            </a:r>
            <a:endParaRPr lang="ru-RU" sz="4000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85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23496" y="1860521"/>
            <a:ext cx="72218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 за  внимание!</a:t>
            </a:r>
            <a:endParaRPr lang="ru-RU" sz="54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304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02495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  <a:latin typeface="+mn-lt"/>
              </a:rPr>
              <a:t>Ресурсы интернета</a:t>
            </a:r>
            <a:endParaRPr lang="ru-RU" b="1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28589" y="1954060"/>
            <a:ext cx="8744211" cy="3897226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rgbClr val="000000"/>
                </a:solidFill>
              </a:rPr>
              <a:t>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29631" y="1603332"/>
            <a:ext cx="9294313" cy="43781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1500"/>
              </a:spcAft>
              <a:buFont typeface="+mj-lt"/>
              <a:buAutoNum type="arabicPeriod"/>
            </a:pPr>
            <a:endParaRPr lang="ru-RU" u="sng" dirty="0" smtClean="0">
              <a:solidFill>
                <a:srgbClr val="0070C0"/>
              </a:solidFill>
              <a:latin typeface="Times New Roman"/>
              <a:ea typeface="Times New Roman"/>
              <a:hlinkClick r:id="rId2"/>
            </a:endParaRPr>
          </a:p>
          <a:p>
            <a:pPr marL="342900" lvl="0" indent="-342900">
              <a:lnSpc>
                <a:spcPct val="150000"/>
              </a:lnSpc>
              <a:spcAft>
                <a:spcPts val="1500"/>
              </a:spcAft>
              <a:buFont typeface="+mj-lt"/>
              <a:buAutoNum type="arabicPeriod"/>
            </a:pPr>
            <a:r>
              <a:rPr lang="ru-RU" u="sng" dirty="0" smtClean="0">
                <a:solidFill>
                  <a:srgbClr val="0070C0"/>
                </a:solidFill>
                <a:latin typeface="Times New Roman"/>
                <a:ea typeface="Times New Roman"/>
                <a:hlinkClick r:id="rId2"/>
              </a:rPr>
              <a:t>https</a:t>
            </a:r>
            <a:r>
              <a:rPr lang="ru-RU" u="sng" dirty="0">
                <a:solidFill>
                  <a:srgbClr val="0070C0"/>
                </a:solidFill>
                <a:latin typeface="Times New Roman"/>
                <a:ea typeface="Times New Roman"/>
                <a:hlinkClick r:id="rId2"/>
              </a:rPr>
              <a:t>://i.mycdn.me/i?r=AzEPZsRbOZEKgBhR0XGMT1Rk1c0nQZwM6wphHa6lbDMCcqaKTM5SRkZCeTgDn6uOyic</a:t>
            </a:r>
            <a:endParaRPr lang="ru-RU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1500"/>
              </a:spcAft>
              <a:buFont typeface="+mj-lt"/>
              <a:buAutoNum type="arabicPeriod"/>
            </a:pPr>
            <a:r>
              <a:rPr lang="ru-RU" u="sng" dirty="0">
                <a:solidFill>
                  <a:srgbClr val="0070C0"/>
                </a:solidFill>
                <a:latin typeface="Times New Roman"/>
                <a:ea typeface="Times New Roman"/>
                <a:hlinkClick r:id="rId2"/>
              </a:rPr>
              <a:t>https://i.mycdn.me/i?r=AzEPZsRbOZEKgBhR0XGMT1Rk1c0nQZwM6wphHa6lbDMCcqaKTM5SRkZCeTgDn6uOyic</a:t>
            </a:r>
            <a:endParaRPr lang="ru-RU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1500"/>
              </a:spcAft>
              <a:buFont typeface="+mj-lt"/>
              <a:buAutoNum type="arabicPeriod"/>
            </a:pPr>
            <a:r>
              <a:rPr lang="ru-RU" u="sng" dirty="0">
                <a:solidFill>
                  <a:srgbClr val="0070C0"/>
                </a:solidFill>
                <a:latin typeface="Times New Roman"/>
                <a:ea typeface="Times New Roman"/>
                <a:hlinkClick r:id="rId3"/>
              </a:rPr>
              <a:t>https://история-вещей.рф/konstruktsii/istoriya-ulichnyih-fonarey.html</a:t>
            </a:r>
            <a:endParaRPr lang="ru-RU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1500"/>
              </a:spcAft>
              <a:buFont typeface="+mj-lt"/>
              <a:buAutoNum type="arabicPeriod"/>
            </a:pPr>
            <a:r>
              <a:rPr lang="ru-RU" u="sng" dirty="0">
                <a:solidFill>
                  <a:srgbClr val="0070C0"/>
                </a:solidFill>
                <a:latin typeface="Times New Roman"/>
                <a:ea typeface="Times New Roman"/>
                <a:hlinkClick r:id="rId4"/>
              </a:rPr>
              <a:t>https://yandex.ru/search/?</a:t>
            </a:r>
            <a:r>
              <a:rPr lang="ru-RU" u="sng" dirty="0" smtClean="0">
                <a:solidFill>
                  <a:srgbClr val="0070C0"/>
                </a:solidFill>
                <a:latin typeface="Times New Roman"/>
                <a:ea typeface="Times New Roman"/>
                <a:hlinkClick r:id="rId4"/>
              </a:rPr>
              <a:t>text=История+создания+фоамирана&amp;lr=11094&amp;clid=9403</a:t>
            </a:r>
            <a:endParaRPr lang="ru-RU" u="sng" dirty="0" smtClean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1500"/>
              </a:spcAft>
              <a:buFont typeface="+mj-lt"/>
              <a:buAutoNum type="arabicPeriod"/>
            </a:pPr>
            <a:endParaRPr lang="ru-RU" dirty="0">
              <a:solidFill>
                <a:srgbClr val="0070C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452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04581" y="1064012"/>
            <a:ext cx="9670093" cy="6589496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3200" b="1" kern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Проектная проблема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Цели  и  </a:t>
            </a:r>
            <a:r>
              <a:rPr lang="ru-RU" sz="3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  и значимость  работы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Объект  и предмет  исследования</a:t>
            </a:r>
            <a:endParaRPr lang="ru-RU" sz="3200" b="1" kern="0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3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уличного  фонаря </a:t>
            </a:r>
            <a:endParaRPr lang="ru-RU" sz="3200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История создания  гофрокартона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ru-RU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История создания </a:t>
            </a:r>
            <a:r>
              <a:rPr lang="ru-RU" sz="32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фоамирана</a:t>
            </a:r>
            <a:r>
              <a:rPr lang="ru-RU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3200" b="1" kern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Методы исследования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Этапы работы  над  изготовлением фонаря.</a:t>
            </a:r>
          </a:p>
          <a:p>
            <a:pPr marL="342900" lvl="0" indent="-342900">
              <a:lnSpc>
                <a:spcPct val="115000"/>
              </a:lnSpc>
              <a:spcAft>
                <a:spcPts val="1500"/>
              </a:spcAft>
              <a:buFont typeface="+mj-lt"/>
              <a:buAutoNum type="arabicPeriod"/>
            </a:pPr>
            <a:r>
              <a:rPr lang="ru-RU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Заключение</a:t>
            </a:r>
            <a:r>
              <a:rPr lang="ru-RU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lvl="0"/>
            <a:endParaRPr lang="ru-RU" sz="2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lvl="0" algn="ctr"/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ct val="115000"/>
              </a:lnSpc>
            </a:pPr>
            <a:endParaRPr lang="ru-RU" sz="1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ea typeface="Calibri"/>
              <a:cs typeface="Times New Roman"/>
            </a:endParaRPr>
          </a:p>
          <a:p>
            <a:pPr lvl="0"/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77502" y="349396"/>
            <a:ext cx="35614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53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016690" y="1040818"/>
            <a:ext cx="994566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80000"/>
              <a:defRPr/>
            </a:pPr>
            <a:r>
              <a:rPr lang="ru-RU" sz="2000" b="1" kern="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Не  так  давно  на улицах  нашего  города прошёл  капитальный  ремонт  дорог.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80000"/>
              <a:defRPr/>
            </a:pPr>
            <a:r>
              <a:rPr lang="ru-RU" sz="2000" b="1" kern="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Тротуары покрыли  красочной  плиткой  и поменяли  освещение.  Теперь вдоль дорог  выстроились красивые  современные  фонари. Они  значительно  украсили  внешний  облик  улиц  днём  и  ярко  освещают  улицы  ночью.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80000"/>
              <a:defRPr/>
            </a:pPr>
            <a:endParaRPr lang="ru-RU" sz="2000" b="1" kern="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80000"/>
              <a:defRPr/>
            </a:pPr>
            <a:endParaRPr lang="ru-RU" sz="2000" b="1" kern="0" dirty="0" smtClean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80000"/>
              <a:defRPr/>
            </a:pPr>
            <a:endParaRPr lang="ru-RU" sz="2000" b="1" kern="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80000"/>
              <a:defRPr/>
            </a:pPr>
            <a:endParaRPr lang="ru-RU" sz="2000" b="1" kern="0" dirty="0" smtClean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80000"/>
              <a:defRPr/>
            </a:pPr>
            <a:endParaRPr lang="ru-RU" sz="2000" b="1" kern="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80000"/>
              <a:defRPr/>
            </a:pPr>
            <a:endParaRPr lang="ru-RU" sz="2000" b="1" kern="0" dirty="0" smtClean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80000"/>
              <a:defRPr/>
            </a:pPr>
            <a:endParaRPr lang="ru-RU" sz="2000" b="1" kern="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80000"/>
              <a:defRPr/>
            </a:pPr>
            <a:r>
              <a:rPr lang="ru-RU" sz="2000" b="1" kern="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000" b="1" kern="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596" t="4969" r="4138" b="26570"/>
          <a:stretch/>
        </p:blipFill>
        <p:spPr>
          <a:xfrm>
            <a:off x="2879940" y="2453093"/>
            <a:ext cx="3053219" cy="1975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" r="18388" b="23281"/>
          <a:stretch/>
        </p:blipFill>
        <p:spPr>
          <a:xfrm>
            <a:off x="7192031" y="2492679"/>
            <a:ext cx="2980845" cy="18680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290449" y="286766"/>
            <a:ext cx="52854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kern="0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/>
                <a:ea typeface="+mj-ea"/>
                <a:cs typeface="+mj-cs"/>
              </a:rPr>
              <a:t>ПРОЕКТНАЯ ПРОБЛЕМА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232" t="10753" r="11094" b="33337"/>
          <a:stretch/>
        </p:blipFill>
        <p:spPr>
          <a:xfrm>
            <a:off x="2879940" y="4717544"/>
            <a:ext cx="3053219" cy="18934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42" t="27212" r="1785" b="33333"/>
          <a:stretch/>
        </p:blipFill>
        <p:spPr>
          <a:xfrm>
            <a:off x="7192031" y="4717544"/>
            <a:ext cx="3009038" cy="18476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87425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3623369"/>
            <a:ext cx="872646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80000"/>
              <a:defRPr/>
            </a:pPr>
            <a:r>
              <a:rPr lang="ru-RU" sz="2000" b="1" kern="0" dirty="0">
                <a:solidFill>
                  <a:srgbClr val="FFC000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По  вечерам  улицы  нашего  села  тоже  освещаются  ярким  светом  прожекторов. Хорошо  видны  дома, дорога, по  которой  идёшь.  Идёшь  и  радуешься  и  совсем  не  страшно. 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80000"/>
              <a:defRPr/>
            </a:pPr>
            <a:r>
              <a:rPr lang="ru-RU" sz="2000" b="1" kern="0" dirty="0">
                <a:solidFill>
                  <a:srgbClr val="FFC000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Я  задумалась  над  вопросом- как  появился  уличный  фонарь?  Кто  его  придумал?  Как  освещались  улицы  раньше? 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80000"/>
              <a:defRPr/>
            </a:pPr>
            <a:r>
              <a:rPr lang="ru-RU" sz="2000" b="1" kern="0" dirty="0">
                <a:solidFill>
                  <a:srgbClr val="FFC000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А  ещё  я  решила  создать  декоративный  фонарь  своими руками  и  при  этом, чтобы  он  выполнял  свою  функцию-  освещал  пространство  вокруг, радовал  своим  светом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80000"/>
              <a:defRPr/>
            </a:pPr>
            <a:r>
              <a:rPr lang="ru-RU" sz="2000" b="1" kern="0" dirty="0">
                <a:solidFill>
                  <a:srgbClr val="FFC000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Фонарь находится, на виду и может привлекать к себе  внимание, поэтому  он  должен быть оригинальным  и  красивым.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741" r="1893" b="28656"/>
          <a:stretch/>
        </p:blipFill>
        <p:spPr>
          <a:xfrm>
            <a:off x="3476168" y="539275"/>
            <a:ext cx="6757598" cy="27803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35694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7003" y="1664274"/>
            <a:ext cx="91022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решила создать фонарь  своими  руками. Уличный  фонарь  в  миниатюре. Он  будет  выполнять  свою  функцию-  освещать  пространство  вокруг  и  при этом поднимать настроение  своим  уютным  светом. Но  будет  использоваться только  дома, так как он будет  сделан из картона- моего  любимого  материала для  творчества. Сейчас в  моде  дизайнерские  изделия  ручной  работы. И  поэтому  прежде  всего я хочу  создать изделие, которое  будет  радовать всех  окружающих  и  при этом развивать эстетический вкус.</a:t>
            </a:r>
            <a:endParaRPr lang="ru-RU" sz="2400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339738" y="563523"/>
            <a:ext cx="80386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Актуальность  и значимость  работы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822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4164" y="1148188"/>
            <a:ext cx="734025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Объект  моего  исследования- уличный  фонарь. Я долго  думала из  чего  сделать  изделие  и  остановилась  на своём  любимом  материале-  </a:t>
            </a:r>
            <a:r>
              <a:rPr lang="ru-RU" sz="28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гофрокартоне</a:t>
            </a:r>
            <a:r>
              <a:rPr lang="ru-RU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i="1" dirty="0" smtClean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Меня  прежде всего  привлекает  доступность  этого  материала, удобство  работы  с  ним  и  возможность  оригинального  оформления. А также для декорирования я открыла для себя новый материал для творчества – </a:t>
            </a:r>
            <a:r>
              <a:rPr lang="ru-RU" sz="28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фоамиран</a:t>
            </a:r>
            <a:r>
              <a:rPr lang="ru-RU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26045" y="624968"/>
            <a:ext cx="619002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Объект  и  предмет  исследования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35" t="-2781" r="19841"/>
          <a:stretch/>
        </p:blipFill>
        <p:spPr>
          <a:xfrm>
            <a:off x="9594936" y="874922"/>
            <a:ext cx="2317316" cy="47881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34366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98245" y="845836"/>
            <a:ext cx="876774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Цели  и  задачи</a:t>
            </a:r>
            <a:r>
              <a:rPr lang="ru-RU" sz="28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86292" y="1563666"/>
            <a:ext cx="8436822" cy="408111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80000"/>
              <a:buFont typeface="Wingdings" pitchFamily="2" charset="2"/>
              <a:buChar char="Ø"/>
              <a:defRPr/>
            </a:pPr>
            <a:r>
              <a:rPr lang="ru-RU" sz="2400" b="1" u="sng" kern="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хочу </a:t>
            </a:r>
            <a:r>
              <a:rPr lang="ru-RU" sz="2400" b="1" u="sng" kern="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создать  фонарь, который  по дизайну  не  отличается  от  уличного  фонаря  и  при  этом будет выполнять свою функцию</a:t>
            </a:r>
            <a:r>
              <a:rPr lang="ru-RU" sz="2400" b="1" kern="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80000"/>
              <a:buFont typeface="Wingdings" pitchFamily="2" charset="2"/>
              <a:buChar char="Ø"/>
              <a:defRPr/>
            </a:pPr>
            <a:r>
              <a:rPr lang="ru-RU" sz="24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Times New Roman"/>
              </a:rPr>
              <a:t>Необходимо </a:t>
            </a:r>
            <a:r>
              <a:rPr lang="ru-RU" sz="2400" b="1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Times New Roman"/>
              </a:rPr>
              <a:t>выбрать </a:t>
            </a:r>
            <a:r>
              <a:rPr lang="ru-RU" sz="24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Times New Roman"/>
              </a:rPr>
              <a:t>материал  для  изготовления  изделия, а  также  для  декорирования, </a:t>
            </a:r>
            <a: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Times New Roman"/>
              </a:rPr>
              <a:t>чтобы </a:t>
            </a:r>
            <a:r>
              <a:rPr lang="ru-RU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Times New Roman"/>
              </a:rPr>
              <a:t>мне было его изготовление под силу;</a:t>
            </a:r>
            <a:endParaRPr lang="ru-RU" b="1" dirty="0">
              <a:solidFill>
                <a:schemeClr val="accent4">
                  <a:lumMod val="60000"/>
                  <a:lumOff val="40000"/>
                </a:schemeClr>
              </a:solidFill>
              <a:ea typeface="Calibri"/>
              <a:cs typeface="Times New Roman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80000"/>
              <a:buFont typeface="Wingdings" pitchFamily="2" charset="2"/>
              <a:buChar char="Ø"/>
              <a:defRPr/>
            </a:pPr>
            <a:r>
              <a:rPr lang="ru-RU" sz="2400" b="1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</a:rPr>
              <a:t>Разработать эскиз</a:t>
            </a:r>
            <a:r>
              <a:rPr lang="ru-RU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</a:rPr>
              <a:t>, чертежи для всех деталей;</a:t>
            </a:r>
            <a:endParaRPr lang="ru-RU" b="1" dirty="0">
              <a:solidFill>
                <a:schemeClr val="accent4">
                  <a:lumMod val="60000"/>
                  <a:lumOff val="40000"/>
                </a:schemeClr>
              </a:solidFill>
              <a:ea typeface="Calibri"/>
              <a:cs typeface="Times New Roman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80000"/>
              <a:buFont typeface="Wingdings" pitchFamily="2" charset="2"/>
              <a:buChar char="Ø"/>
              <a:defRPr/>
            </a:pPr>
            <a:r>
              <a:rPr lang="ru-RU" sz="2400" b="1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</a:rPr>
              <a:t>Узнать  историю  </a:t>
            </a:r>
            <a:r>
              <a:rPr lang="ru-RU" sz="24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</a:rPr>
              <a:t>уличного  фонаря, гофрокартона, </a:t>
            </a:r>
            <a:r>
              <a:rPr lang="ru-RU" sz="2400" b="1" u="sng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</a:rPr>
              <a:t>фоамирана</a:t>
            </a:r>
            <a: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lang="ru-RU" b="1" dirty="0">
              <a:solidFill>
                <a:schemeClr val="accent4">
                  <a:lumMod val="60000"/>
                  <a:lumOff val="40000"/>
                </a:schemeClr>
              </a:solidFill>
              <a:ea typeface="Calibri"/>
              <a:cs typeface="Times New Roman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80000"/>
              <a:buFont typeface="Wingdings" pitchFamily="2" charset="2"/>
              <a:buChar char="Ø"/>
              <a:defRPr/>
            </a:pPr>
            <a:r>
              <a:rPr lang="ru-RU" sz="2400" b="1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</a:rPr>
              <a:t>Выполнить изделие от «А» до «Я» и оформить проект</a:t>
            </a:r>
            <a: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lang="ru-RU" b="1" dirty="0">
              <a:solidFill>
                <a:schemeClr val="accent4">
                  <a:lumMod val="60000"/>
                  <a:lumOff val="40000"/>
                </a:schemeClr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646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18672" y="150313"/>
            <a:ext cx="58029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/>
            <a:r>
              <a:rPr lang="ru-RU" sz="3600" b="1" dirty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История уличного  фонаря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21282" y="833602"/>
            <a:ext cx="969097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FFC000"/>
                </a:solidFill>
                <a:latin typeface="times new roman"/>
              </a:rPr>
              <a:t>Фона́рь</a:t>
            </a:r>
            <a:r>
              <a:rPr lang="ru-RU" sz="2400" dirty="0">
                <a:solidFill>
                  <a:srgbClr val="FFC000"/>
                </a:solidFill>
                <a:latin typeface="times new roman"/>
              </a:rPr>
              <a:t>. Восходит к древнегреческому </a:t>
            </a:r>
            <a:r>
              <a:rPr lang="ru-RU" sz="2400" dirty="0" err="1">
                <a:solidFill>
                  <a:srgbClr val="FFC000"/>
                </a:solidFill>
                <a:latin typeface="times new roman"/>
              </a:rPr>
              <a:t>phanarion</a:t>
            </a:r>
            <a:r>
              <a:rPr lang="ru-RU" sz="2400" dirty="0">
                <a:solidFill>
                  <a:srgbClr val="FFC000"/>
                </a:solidFill>
                <a:latin typeface="times new roman"/>
              </a:rPr>
              <a:t> от </a:t>
            </a:r>
            <a:r>
              <a:rPr lang="ru-RU" sz="2400" dirty="0" err="1">
                <a:solidFill>
                  <a:srgbClr val="FFC000"/>
                </a:solidFill>
                <a:latin typeface="times new roman"/>
              </a:rPr>
              <a:t>phanos</a:t>
            </a:r>
            <a:r>
              <a:rPr lang="ru-RU" sz="2400" dirty="0">
                <a:solidFill>
                  <a:srgbClr val="FFC000"/>
                </a:solidFill>
                <a:latin typeface="times new roman"/>
              </a:rPr>
              <a:t> — «свет</a:t>
            </a:r>
            <a:r>
              <a:rPr lang="ru-RU" sz="2400" dirty="0" smtClean="0">
                <a:solidFill>
                  <a:srgbClr val="FFC000"/>
                </a:solidFill>
                <a:latin typeface="times new roman"/>
              </a:rPr>
              <a:t>»</a:t>
            </a:r>
          </a:p>
          <a:p>
            <a:pPr marL="342900" indent="-342900" fontAlgn="base">
              <a:buFont typeface="Wingdings" pitchFamily="2" charset="2"/>
              <a:buChar char="Ø"/>
            </a:pPr>
            <a:r>
              <a:rPr lang="ru-RU" sz="2000" dirty="0">
                <a:solidFill>
                  <a:srgbClr val="FFC000"/>
                </a:solidFill>
                <a:latin typeface="Open Sans"/>
              </a:rPr>
              <a:t>Люди предприняли попытку осветить улицы еще в начале XV века. Первым с этой инициативой выступил мэр Лондона Генри Бартон. По его распоряжению на улицах Британской столицы в зимний период появились фонари, помогающие ориентироваться в непроглядной тьме.</a:t>
            </a:r>
          </a:p>
          <a:p>
            <a:pPr marL="342900" indent="-342900" fontAlgn="base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FFC000"/>
                </a:solidFill>
                <a:latin typeface="Open Sans"/>
              </a:rPr>
              <a:t>.</a:t>
            </a:r>
            <a:r>
              <a:rPr lang="ru-RU" sz="2000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ru-RU" sz="2000" dirty="0">
                <a:solidFill>
                  <a:srgbClr val="FFC000"/>
                </a:solidFill>
                <a:latin typeface="Open Sans"/>
              </a:rPr>
              <a:t>В первых в истории уличных фонарях применяли свечи и масло, поэтому освещение было тусклым. Со временем использование в них керосина позволило несколько увеличить яркость, однако все равно этого было недостаточно. В начале XIX века начали использовать газовые фонари, что существенно улучшило качество освещения. Идея использовать в них газ принадлежала английскому изобретателю Уильяму </a:t>
            </a:r>
            <a:r>
              <a:rPr lang="ru-RU" sz="2000" dirty="0" err="1">
                <a:solidFill>
                  <a:srgbClr val="FFC000"/>
                </a:solidFill>
                <a:latin typeface="Open Sans"/>
              </a:rPr>
              <a:t>Мердоку</a:t>
            </a:r>
            <a:endParaRPr lang="ru-RU" sz="2000" dirty="0">
              <a:solidFill>
                <a:srgbClr val="FFC000"/>
              </a:solidFill>
              <a:latin typeface="Open Sans"/>
            </a:endParaRPr>
          </a:p>
        </p:txBody>
      </p:sp>
      <p:pic>
        <p:nvPicPr>
          <p:cNvPr id="1026" name="Picture 2" descr="История уличных фонарей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563" r="3911"/>
          <a:stretch/>
        </p:blipFill>
        <p:spPr bwMode="auto">
          <a:xfrm>
            <a:off x="1585647" y="4441716"/>
            <a:ext cx="2388742" cy="1981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История уличных фонаре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48" y="4402452"/>
            <a:ext cx="3008245" cy="19416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 descr="История уличных фонаре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47134" y="4402452"/>
            <a:ext cx="2814829" cy="19550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92708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1496</TotalTime>
  <Words>1003</Words>
  <Application>Microsoft Office PowerPoint</Application>
  <PresentationFormat>Произвольный</PresentationFormat>
  <Paragraphs>87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Тема Office</vt:lpstr>
      <vt:lpstr>1_Тема Office</vt:lpstr>
      <vt:lpstr>2_Тема Office</vt:lpstr>
      <vt:lpstr>3_Тема Office</vt:lpstr>
      <vt:lpstr>5_Тема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Ресурсы интернета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</dc:creator>
  <cp:lastModifiedBy>User</cp:lastModifiedBy>
  <cp:revision>89</cp:revision>
  <dcterms:created xsi:type="dcterms:W3CDTF">2017-09-26T07:27:40Z</dcterms:created>
  <dcterms:modified xsi:type="dcterms:W3CDTF">2023-03-23T05:06:37Z</dcterms:modified>
</cp:coreProperties>
</file>