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73" r:id="rId4"/>
    <p:sldId id="262" r:id="rId5"/>
    <p:sldId id="274" r:id="rId6"/>
    <p:sldId id="260" r:id="rId7"/>
    <p:sldId id="265" r:id="rId8"/>
    <p:sldId id="261" r:id="rId9"/>
    <p:sldId id="263" r:id="rId10"/>
    <p:sldId id="264" r:id="rId11"/>
    <p:sldId id="268" r:id="rId12"/>
    <p:sldId id="270" r:id="rId13"/>
    <p:sldId id="27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</c:v>
                </c:pt>
                <c:pt idx="1">
                  <c:v>11</c:v>
                </c:pt>
                <c:pt idx="2">
                  <c:v>3</c:v>
                </c:pt>
                <c:pt idx="3">
                  <c:v>7</c:v>
                </c:pt>
                <c:pt idx="4">
                  <c:v>5</c:v>
                </c:pt>
                <c:pt idx="5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11</c:v>
                </c:pt>
                <c:pt idx="3">
                  <c:v>7</c:v>
                </c:pt>
                <c:pt idx="4">
                  <c:v>9</c:v>
                </c:pt>
                <c:pt idx="5">
                  <c:v>0</c:v>
                </c:pt>
              </c:numCache>
            </c:numRef>
          </c:val>
        </c:ser>
        <c:axId val="83648896"/>
        <c:axId val="83650432"/>
      </c:barChart>
      <c:catAx>
        <c:axId val="83648896"/>
        <c:scaling>
          <c:orientation val="minMax"/>
        </c:scaling>
        <c:axPos val="b"/>
        <c:tickLblPos val="nextTo"/>
        <c:crossAx val="83650432"/>
        <c:crosses val="autoZero"/>
        <c:auto val="1"/>
        <c:lblAlgn val="ctr"/>
        <c:lblOffset val="100"/>
      </c:catAx>
      <c:valAx>
        <c:axId val="83650432"/>
        <c:scaling>
          <c:orientation val="minMax"/>
        </c:scaling>
        <c:axPos val="l"/>
        <c:majorGridlines/>
        <c:numFmt formatCode="General" sourceLinked="1"/>
        <c:tickLblPos val="nextTo"/>
        <c:crossAx val="836488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6223-1C4E-4C73-98A8-B3EA62F69D9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81A5C2-A9C0-4295-8B46-8522A2D98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6223-1C4E-4C73-98A8-B3EA62F69D9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C2-A9C0-4295-8B46-8522A2D98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6223-1C4E-4C73-98A8-B3EA62F69D9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C2-A9C0-4295-8B46-8522A2D98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6223-1C4E-4C73-98A8-B3EA62F69D9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81A5C2-A9C0-4295-8B46-8522A2D98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6223-1C4E-4C73-98A8-B3EA62F69D9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C2-A9C0-4295-8B46-8522A2D98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6223-1C4E-4C73-98A8-B3EA62F69D9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C2-A9C0-4295-8B46-8522A2D98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6223-1C4E-4C73-98A8-B3EA62F69D9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81A5C2-A9C0-4295-8B46-8522A2D98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6223-1C4E-4C73-98A8-B3EA62F69D9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C2-A9C0-4295-8B46-8522A2D98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6223-1C4E-4C73-98A8-B3EA62F69D9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C2-A9C0-4295-8B46-8522A2D98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6223-1C4E-4C73-98A8-B3EA62F69D9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C2-A9C0-4295-8B46-8522A2D98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6223-1C4E-4C73-98A8-B3EA62F69D9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C2-A9C0-4295-8B46-8522A2D98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756223-1C4E-4C73-98A8-B3EA62F69D9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81A5C2-A9C0-4295-8B46-8522A2D98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mama.ru/podelki-iz-solenogo-testa/20088-kak-pokrasit-solenoe-testo-dlja-podelok-38-foto.html" TargetMode="External"/><Relationship Id="rId2" Type="http://schemas.openxmlformats.org/officeDocument/2006/relationships/hyperlink" Target="https://uborka-v-dome.ru/layfhaki/podelki-iz-solenogo-testa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andia.ru/text/78/418/91901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567" y="263047"/>
            <a:ext cx="8344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МОБУ  «Кумакская  СОШ» Соль-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Илецкого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городского  округа  Оренбургской  области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500174"/>
            <a:ext cx="727921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kern="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работа</a:t>
            </a:r>
            <a:br>
              <a:rPr lang="ru-RU" sz="3200" b="1" kern="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тему: </a:t>
            </a:r>
            <a:br>
              <a:rPr lang="ru-RU" sz="3200" b="1" kern="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Панно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«Оберег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                                             (лепка из соленого теста)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571876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Секция  эстетического  и  технологического  направлений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4857760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Есенова Дана 3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Теряник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В.А.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Кумакское  2023 г.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373" y="1988840"/>
            <a:ext cx="2500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Начинаем лепить из теста отдельные детали оберега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542926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Теперь нужно их высушить.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30210_114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57166"/>
            <a:ext cx="4110023" cy="486717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500042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Приступаем к окрашиванию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00174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помощью кисти и гуаши я крашу  детали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покрываю  их  акриловым лаком.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36" y="3933056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Потом приклеиваю всё на основу.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30210_115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357298"/>
            <a:ext cx="3752710" cy="4129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210_115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142" y="1214422"/>
            <a:ext cx="3964791" cy="528638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51306" y="292739"/>
            <a:ext cx="235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Оберег готов!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IMG_20230209_091924_edit_405900315786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9098" y="1224975"/>
            <a:ext cx="4383382" cy="528641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785926"/>
            <a:ext cx="86180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3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hlinkClick r:id="rId2"/>
              </a:rPr>
              <a:t>https://uborka-v-dome.ru/layfhaki/podelki-iz-solenogo-testa.html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071546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hlinkClick r:id="rId3"/>
              </a:rPr>
              <a:t>https://klubmama.ru/podelki-iz-solenogo-testa/20088-kak-pokrasit-solenoe-testo-dlja-podelok-38-foto.html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857364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hlinkClick r:id="rId4"/>
              </a:rPr>
              <a:t>https://pandia.ru/text/78/418/91901.php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82648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Изготовить поделку из соленого теста «Оберег».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81" y="2060848"/>
            <a:ext cx="7786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-провести опрос среди одноклассников с целью узнать знают ли они что такое оберег;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-изучить информационные источники по теме проекта;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узнать о видах оберега, их защитных функциях, способах изготовления оберега;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изготовить поделку своими руками.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069" y="0"/>
            <a:ext cx="8910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Вопросы анкетирования:                                                                                                                         </a:t>
            </a:r>
          </a:p>
          <a:p>
            <a:pPr lvl="0"/>
            <a:r>
              <a:rPr lang="ru-RU" sz="2000" dirty="0" smtClean="0"/>
              <a:t>1. Любишь игрушки, сделанные своими руками?                                                                                </a:t>
            </a:r>
          </a:p>
          <a:p>
            <a:pPr lvl="0"/>
            <a:r>
              <a:rPr lang="ru-RU" sz="2000" dirty="0" smtClean="0"/>
              <a:t>2. </a:t>
            </a:r>
            <a:r>
              <a:rPr lang="ru-RU" sz="2000" dirty="0"/>
              <a:t>Что такое оберег? </a:t>
            </a:r>
            <a:endParaRPr lang="ru-RU" sz="2000" dirty="0" smtClean="0"/>
          </a:p>
          <a:p>
            <a:pPr lvl="0"/>
            <a:r>
              <a:rPr lang="ru-RU" sz="2000" dirty="0" smtClean="0"/>
              <a:t>3. Что </a:t>
            </a:r>
            <a:r>
              <a:rPr lang="ru-RU" sz="2000" dirty="0"/>
              <a:t>означают символы  оберега? </a:t>
            </a:r>
            <a:endParaRPr lang="ru-RU" sz="2000" dirty="0" smtClean="0"/>
          </a:p>
          <a:p>
            <a:pPr lvl="0"/>
            <a:r>
              <a:rPr lang="ru-RU" sz="2000" dirty="0" smtClean="0"/>
              <a:t>4. Есть ли </a:t>
            </a:r>
            <a:r>
              <a:rPr lang="ru-RU" sz="2000" dirty="0"/>
              <a:t>у тебя дома оберег? </a:t>
            </a:r>
            <a:endParaRPr lang="ru-RU" sz="2000" dirty="0" smtClean="0"/>
          </a:p>
          <a:p>
            <a:pPr lvl="0"/>
            <a:r>
              <a:rPr lang="ru-RU" sz="2000" dirty="0" smtClean="0"/>
              <a:t>5. Для чего добавляют соль в тесто, когда изготавливают поделки?                                       </a:t>
            </a:r>
          </a:p>
          <a:p>
            <a:pPr lvl="0"/>
            <a:r>
              <a:rPr lang="ru-RU" sz="2000" dirty="0" smtClean="0"/>
              <a:t>6. Нравится тебе посещать кружок «Очумелые ручки»? </a:t>
            </a:r>
            <a:endParaRPr lang="ru-RU" sz="2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549906738"/>
              </p:ext>
            </p:extLst>
          </p:nvPr>
        </p:nvGraphicFramePr>
        <p:xfrm>
          <a:off x="899592" y="2348880"/>
          <a:ext cx="71287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9283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27401"/>
            <a:ext cx="792088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каждого   оберега есть своё значение: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веник-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выметает ссоры из избы и оберегает от зла;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*кукуруза-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символ здоровья у детей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продолжение рода, сплоченности семьи, взаимопонимания;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*горох –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деньгам;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*солнце, цветок подсолнуха-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главный славянский оберег, славяне –дети солнца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*кувшин-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символ воды, полная чаша в доме;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*подкова-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счастью;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*птица-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символизирует защиту от всего «словно под крыльями».</a:t>
            </a:r>
          </a:p>
          <a:p>
            <a:pPr algn="just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30228-WA0015_edit_111557757320272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4412" y="116632"/>
            <a:ext cx="4223658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20201207_161731.jpg"/>
          <p:cNvPicPr/>
          <p:nvPr/>
        </p:nvPicPr>
        <p:blipFill rotWithShape="1">
          <a:blip r:embed="rId3" cstate="print"/>
          <a:srcRect t="10186" b="19562"/>
          <a:stretch/>
        </p:blipFill>
        <p:spPr>
          <a:xfrm>
            <a:off x="4735188" y="3429000"/>
            <a:ext cx="4202882" cy="3273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Screenshot_20230301_004413_edit_111506050441869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548680"/>
            <a:ext cx="4265756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723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5" y="500042"/>
            <a:ext cx="350046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работы нам понадобятся:</a:t>
            </a: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соленое тесто 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картон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пряжа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гуашь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кисти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доска  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клей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лак акриловый</a:t>
            </a:r>
          </a:p>
          <a:p>
            <a:pPr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ough-clip-art-7157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42852"/>
            <a:ext cx="1911721" cy="1285860"/>
          </a:xfrm>
          <a:prstGeom prst="rect">
            <a:avLst/>
          </a:prstGeom>
        </p:spPr>
      </p:pic>
      <p:pic>
        <p:nvPicPr>
          <p:cNvPr id="4" name="Рисунок 3" descr="5c8266e51ec04d613b5db5d677ff06b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643050"/>
            <a:ext cx="1785950" cy="1349880"/>
          </a:xfrm>
          <a:prstGeom prst="rect">
            <a:avLst/>
          </a:prstGeom>
        </p:spPr>
      </p:pic>
      <p:pic>
        <p:nvPicPr>
          <p:cNvPr id="5" name="Рисунок 4" descr="1512786_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3117" y="3156378"/>
            <a:ext cx="1571636" cy="1178727"/>
          </a:xfrm>
          <a:prstGeom prst="rect">
            <a:avLst/>
          </a:prstGeom>
        </p:spPr>
      </p:pic>
      <p:pic>
        <p:nvPicPr>
          <p:cNvPr id="6" name="Рисунок 5" descr="1614572648_68-p-nitki-na-belom-fone-8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357166"/>
            <a:ext cx="2029428" cy="1016282"/>
          </a:xfrm>
          <a:prstGeom prst="rect">
            <a:avLst/>
          </a:prstGeom>
        </p:spPr>
      </p:pic>
      <p:pic>
        <p:nvPicPr>
          <p:cNvPr id="7" name="Рисунок 6" descr="1670524907_9-kartinkin-net-p-karton-kartinki-oboi-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5293787"/>
            <a:ext cx="1571636" cy="1277568"/>
          </a:xfrm>
          <a:prstGeom prst="rect">
            <a:avLst/>
          </a:prstGeom>
        </p:spPr>
      </p:pic>
      <p:pic>
        <p:nvPicPr>
          <p:cNvPr id="8" name="Рисунок 7" descr="bamboo-cutt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495942">
            <a:off x="4055926" y="2646973"/>
            <a:ext cx="1644899" cy="1120725"/>
          </a:xfrm>
          <a:prstGeom prst="rect">
            <a:avLst/>
          </a:prstGeom>
        </p:spPr>
      </p:pic>
      <p:pic>
        <p:nvPicPr>
          <p:cNvPr id="10" name="Рисунок 9" descr="ecd797e1f6ac6d1bfc093a88d18bfbda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3214686"/>
            <a:ext cx="1115758" cy="1115758"/>
          </a:xfrm>
          <a:prstGeom prst="rect">
            <a:avLst/>
          </a:prstGeom>
        </p:spPr>
      </p:pic>
      <p:pic>
        <p:nvPicPr>
          <p:cNvPr id="11" name="Рисунок 10" descr="630103864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4786322"/>
            <a:ext cx="178595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4217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Готовлю основу для  оберега.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этого из плотного картона вырезаю кольцо диаметром 35 см.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Аккуратно обматываю кольцо пряжей.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30210_115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571480"/>
            <a:ext cx="3809995" cy="2857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0230210_115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786190"/>
            <a:ext cx="3857652" cy="28932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64291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ТЕСТО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78424"/>
            <a:ext cx="857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Для своей поделки я использовала следующий рецепт</a:t>
            </a:r>
            <a:endParaRPr lang="ru-RU" sz="2800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161" y="2276872"/>
            <a:ext cx="6858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</a:rPr>
              <a:t>1 стакан соли;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</a:rPr>
              <a:t>1 </a:t>
            </a:r>
            <a:r>
              <a:rPr lang="ru-RU" sz="3600" b="1" dirty="0">
                <a:solidFill>
                  <a:srgbClr val="7030A0"/>
                </a:solidFill>
              </a:rPr>
              <a:t>стакан муки;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</a:rPr>
              <a:t>100–150 </a:t>
            </a:r>
            <a:r>
              <a:rPr lang="ru-RU" sz="3600" b="1" dirty="0">
                <a:solidFill>
                  <a:srgbClr val="7030A0"/>
                </a:solidFill>
              </a:rPr>
              <a:t>миллилитров воды;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</a:rPr>
              <a:t>1 </a:t>
            </a:r>
            <a:r>
              <a:rPr lang="ru-RU" sz="3600" b="1" dirty="0">
                <a:solidFill>
                  <a:srgbClr val="7030A0"/>
                </a:solidFill>
              </a:rPr>
              <a:t>столовая ложка клея ПВА.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57148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Приступаем к работе.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Смешиваем  в чашке муку, соль, воду и клей.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Замешиваем  тесто.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30210_114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142984"/>
            <a:ext cx="3161114" cy="4214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230210_114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00438"/>
            <a:ext cx="3929090" cy="2946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742</TotalTime>
  <Words>358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панно-оберега  из соленого теста</dc:title>
  <dc:creator>User</dc:creator>
  <cp:lastModifiedBy>User</cp:lastModifiedBy>
  <cp:revision>83</cp:revision>
  <dcterms:created xsi:type="dcterms:W3CDTF">2023-02-08T08:53:56Z</dcterms:created>
  <dcterms:modified xsi:type="dcterms:W3CDTF">2023-03-23T05:06:29Z</dcterms:modified>
</cp:coreProperties>
</file>